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62" r:id="rId6"/>
    <p:sldId id="264" r:id="rId7"/>
    <p:sldId id="263" r:id="rId8"/>
    <p:sldId id="265" r:id="rId9"/>
    <p:sldId id="266" r:id="rId10"/>
    <p:sldId id="269" r:id="rId11"/>
    <p:sldId id="268" r:id="rId12"/>
    <p:sldId id="270" r:id="rId13"/>
    <p:sldId id="271" r:id="rId14"/>
    <p:sldId id="294" r:id="rId15"/>
    <p:sldId id="295" r:id="rId16"/>
    <p:sldId id="272" r:id="rId17"/>
    <p:sldId id="296" r:id="rId18"/>
    <p:sldId id="274" r:id="rId19"/>
    <p:sldId id="273" r:id="rId20"/>
    <p:sldId id="275" r:id="rId21"/>
    <p:sldId id="276" r:id="rId22"/>
    <p:sldId id="297" r:id="rId23"/>
    <p:sldId id="278" r:id="rId24"/>
    <p:sldId id="279" r:id="rId25"/>
    <p:sldId id="280" r:id="rId26"/>
    <p:sldId id="281" r:id="rId27"/>
    <p:sldId id="282" r:id="rId28"/>
    <p:sldId id="298" r:id="rId29"/>
    <p:sldId id="283" r:id="rId30"/>
    <p:sldId id="284" r:id="rId31"/>
    <p:sldId id="288" r:id="rId32"/>
    <p:sldId id="286" r:id="rId33"/>
    <p:sldId id="289" r:id="rId34"/>
    <p:sldId id="287" r:id="rId35"/>
    <p:sldId id="290" r:id="rId36"/>
    <p:sldId id="291" r:id="rId37"/>
    <p:sldId id="292" r:id="rId38"/>
    <p:sldId id="293" r:id="rId39"/>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586"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950521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6427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31549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7747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2918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98713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4062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1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7469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829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89388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16469-E1DA-494B-9C1C-B3BEF3E500BE}" type="datetimeFigureOut">
              <a:rPr lang="en-US" smtClean="0"/>
              <a:t>1/16/2023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00F29-7C69-4B81-B39A-C18041525746}" type="slidenum">
              <a:rPr lang="en-US" smtClean="0"/>
              <a:t>‹#›</a:t>
            </a:fld>
            <a:endParaRPr lang="en-US" dirty="0"/>
          </a:p>
        </p:txBody>
      </p:sp>
    </p:spTree>
    <p:extLst>
      <p:ext uri="{BB962C8B-B14F-4D97-AF65-F5344CB8AC3E}">
        <p14:creationId xmlns:p14="http://schemas.microsoft.com/office/powerpoint/2010/main" val="392569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22"/>
          <p:cNvSpPr>
            <a:spLocks noGrp="1" noChangeArrowheads="1"/>
          </p:cNvSpPr>
          <p:nvPr>
            <p:ph type="ctrTitle"/>
          </p:nvPr>
        </p:nvSpPr>
        <p:spPr>
          <a:xfrm>
            <a:off x="553244" y="823666"/>
            <a:ext cx="5472112" cy="1320801"/>
          </a:xfrm>
        </p:spPr>
        <p:txBody>
          <a:bodyPr>
            <a:noAutofit/>
          </a:bodyPr>
          <a:lstStyle/>
          <a:p>
            <a:r>
              <a:rPr lang="es-UY" sz="4800" b="1" dirty="0" smtClean="0">
                <a:latin typeface="+mn-lt"/>
              </a:rPr>
              <a:t>Mobile robot </a:t>
            </a:r>
            <a:r>
              <a:rPr lang="es-UY" sz="4800" b="1" dirty="0">
                <a:latin typeface="+mn-lt"/>
              </a:rPr>
              <a:t/>
            </a:r>
            <a:br>
              <a:rPr lang="es-UY" sz="4800" b="1" dirty="0">
                <a:latin typeface="+mn-lt"/>
              </a:rPr>
            </a:br>
            <a:r>
              <a:rPr lang="es-UY" sz="4800" b="1" dirty="0">
                <a:latin typeface="+mn-lt"/>
              </a:rPr>
              <a:t>obstacle </a:t>
            </a:r>
            <a:r>
              <a:rPr lang="es-UY" sz="4800" b="1" dirty="0" err="1" smtClean="0">
                <a:latin typeface="+mn-lt"/>
              </a:rPr>
              <a:t>avoidance</a:t>
            </a:r>
            <a:endParaRPr lang="es-ES" sz="4000" b="1" dirty="0" smtClean="0">
              <a:latin typeface="+mn-lt"/>
            </a:endParaRPr>
          </a:p>
        </p:txBody>
      </p:sp>
      <p:sp>
        <p:nvSpPr>
          <p:cNvPr id="3" name="Rectangle 22"/>
          <p:cNvSpPr txBox="1">
            <a:spLocks noChangeArrowheads="1"/>
          </p:cNvSpPr>
          <p:nvPr/>
        </p:nvSpPr>
        <p:spPr>
          <a:xfrm>
            <a:off x="632297" y="3225392"/>
            <a:ext cx="5472112" cy="13208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UY" sz="2000" b="1" dirty="0" smtClean="0"/>
              <a:t>Sina Rabiee</a:t>
            </a:r>
          </a:p>
          <a:p>
            <a:r>
              <a:rPr lang="es-UY" sz="2000" b="1" dirty="0" smtClean="0"/>
              <a:t>Alireza Faghih Aliabadi</a:t>
            </a:r>
          </a:p>
          <a:p>
            <a:r>
              <a:rPr lang="es-ES" sz="2000" b="1" dirty="0" smtClean="0"/>
              <a:t>Moein Nasiri</a:t>
            </a:r>
          </a:p>
        </p:txBody>
      </p:sp>
    </p:spTree>
    <p:extLst>
      <p:ext uri="{BB962C8B-B14F-4D97-AF65-F5344CB8AC3E}">
        <p14:creationId xmlns:p14="http://schemas.microsoft.com/office/powerpoint/2010/main" val="13284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smtClean="0"/>
              <a:t>Proposed </a:t>
            </a:r>
            <a:r>
              <a:rPr lang="en-US" b="1" dirty="0"/>
              <a:t>paths for </a:t>
            </a:r>
            <a:r>
              <a:rPr lang="en-US" b="1" dirty="0" smtClean="0"/>
              <a:t>training</a:t>
            </a:r>
            <a:endParaRPr lang="en-US" b="1" dirty="0"/>
          </a:p>
        </p:txBody>
      </p:sp>
      <p:pic>
        <p:nvPicPr>
          <p:cNvPr id="8" name="Picture 7"/>
          <p:cNvPicPr>
            <a:picLocks noChangeAspect="1"/>
          </p:cNvPicPr>
          <p:nvPr/>
        </p:nvPicPr>
        <p:blipFill>
          <a:blip r:embed="rId3"/>
          <a:stretch>
            <a:fillRect/>
          </a:stretch>
        </p:blipFill>
        <p:spPr>
          <a:xfrm>
            <a:off x="457200" y="2154979"/>
            <a:ext cx="5182049" cy="1619390"/>
          </a:xfrm>
          <a:prstGeom prst="rect">
            <a:avLst/>
          </a:prstGeom>
        </p:spPr>
      </p:pic>
      <p:sp>
        <p:nvSpPr>
          <p:cNvPr id="9" name="Rectangle 8"/>
          <p:cNvSpPr/>
          <p:nvPr/>
        </p:nvSpPr>
        <p:spPr>
          <a:xfrm>
            <a:off x="357684" y="1474043"/>
            <a:ext cx="8786316" cy="369332"/>
          </a:xfrm>
          <a:prstGeom prst="rect">
            <a:avLst/>
          </a:prstGeom>
        </p:spPr>
        <p:txBody>
          <a:bodyPr wrap="none">
            <a:spAutoFit/>
          </a:bodyPr>
          <a:lstStyle/>
          <a:p>
            <a:r>
              <a:rPr lang="en-US" dirty="0" smtClean="0"/>
              <a:t>Using the previous function to calculate the coordinates of the robot and append the in lists</a:t>
            </a:r>
            <a:endParaRPr lang="en-GB" dirty="0"/>
          </a:p>
        </p:txBody>
      </p:sp>
    </p:spTree>
    <p:extLst>
      <p:ext uri="{BB962C8B-B14F-4D97-AF65-F5344CB8AC3E}">
        <p14:creationId xmlns:p14="http://schemas.microsoft.com/office/powerpoint/2010/main" val="180996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left</a:t>
            </a:r>
            <a:endParaRPr lang="en-US" b="1" dirty="0"/>
          </a:p>
        </p:txBody>
      </p:sp>
      <p:pic>
        <p:nvPicPr>
          <p:cNvPr id="2" name="Picture 1"/>
          <p:cNvPicPr>
            <a:picLocks noChangeAspect="1"/>
          </p:cNvPicPr>
          <p:nvPr/>
        </p:nvPicPr>
        <p:blipFill>
          <a:blip r:embed="rId3"/>
          <a:stretch>
            <a:fillRect/>
          </a:stretch>
        </p:blipFill>
        <p:spPr>
          <a:xfrm>
            <a:off x="1709024" y="2027220"/>
            <a:ext cx="5305425" cy="4143375"/>
          </a:xfrm>
          <a:prstGeom prst="rect">
            <a:avLst/>
          </a:prstGeom>
        </p:spPr>
      </p:pic>
    </p:spTree>
    <p:extLst>
      <p:ext uri="{BB962C8B-B14F-4D97-AF65-F5344CB8AC3E}">
        <p14:creationId xmlns:p14="http://schemas.microsoft.com/office/powerpoint/2010/main" val="3494857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right</a:t>
            </a:r>
            <a:endParaRPr lang="en-US" b="1" dirty="0"/>
          </a:p>
        </p:txBody>
      </p:sp>
      <p:pic>
        <p:nvPicPr>
          <p:cNvPr id="5" name="Picture 4"/>
          <p:cNvPicPr>
            <a:picLocks noChangeAspect="1"/>
          </p:cNvPicPr>
          <p:nvPr/>
        </p:nvPicPr>
        <p:blipFill>
          <a:blip r:embed="rId3"/>
          <a:stretch>
            <a:fillRect/>
          </a:stretch>
        </p:blipFill>
        <p:spPr>
          <a:xfrm>
            <a:off x="1713786" y="2027219"/>
            <a:ext cx="5295900" cy="4143375"/>
          </a:xfrm>
          <a:prstGeom prst="rect">
            <a:avLst/>
          </a:prstGeom>
        </p:spPr>
      </p:pic>
    </p:spTree>
    <p:extLst>
      <p:ext uri="{BB962C8B-B14F-4D97-AF65-F5344CB8AC3E}">
        <p14:creationId xmlns:p14="http://schemas.microsoft.com/office/powerpoint/2010/main" val="3987140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Front/Back</a:t>
            </a:r>
            <a:endParaRPr lang="en-US" b="1" dirty="0"/>
          </a:p>
        </p:txBody>
      </p:sp>
      <p:pic>
        <p:nvPicPr>
          <p:cNvPr id="5" name="Picture 4"/>
          <p:cNvPicPr>
            <a:picLocks noChangeAspect="1"/>
          </p:cNvPicPr>
          <p:nvPr/>
        </p:nvPicPr>
        <p:blipFill>
          <a:blip r:embed="rId3"/>
          <a:stretch>
            <a:fillRect/>
          </a:stretch>
        </p:blipFill>
        <p:spPr>
          <a:xfrm>
            <a:off x="1818561" y="2027220"/>
            <a:ext cx="5086350" cy="4143375"/>
          </a:xfrm>
          <a:prstGeom prst="rect">
            <a:avLst/>
          </a:prstGeom>
        </p:spPr>
      </p:pic>
    </p:spTree>
    <p:extLst>
      <p:ext uri="{BB962C8B-B14F-4D97-AF65-F5344CB8AC3E}">
        <p14:creationId xmlns:p14="http://schemas.microsoft.com/office/powerpoint/2010/main" val="1510610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Half box left</a:t>
            </a:r>
            <a:endParaRPr lang="en-US" b="1" dirty="0"/>
          </a:p>
        </p:txBody>
      </p:sp>
      <p:pic>
        <p:nvPicPr>
          <p:cNvPr id="3" name="Picture 2"/>
          <p:cNvPicPr>
            <a:picLocks noChangeAspect="1"/>
          </p:cNvPicPr>
          <p:nvPr/>
        </p:nvPicPr>
        <p:blipFill>
          <a:blip r:embed="rId3"/>
          <a:stretch>
            <a:fillRect/>
          </a:stretch>
        </p:blipFill>
        <p:spPr>
          <a:xfrm>
            <a:off x="1821108" y="2090788"/>
            <a:ext cx="5276850" cy="4143375"/>
          </a:xfrm>
          <a:prstGeom prst="rect">
            <a:avLst/>
          </a:prstGeom>
        </p:spPr>
      </p:pic>
    </p:spTree>
    <p:extLst>
      <p:ext uri="{BB962C8B-B14F-4D97-AF65-F5344CB8AC3E}">
        <p14:creationId xmlns:p14="http://schemas.microsoft.com/office/powerpoint/2010/main" val="3009202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Half box right</a:t>
            </a:r>
            <a:endParaRPr lang="en-US" b="1" dirty="0"/>
          </a:p>
        </p:txBody>
      </p:sp>
      <p:pic>
        <p:nvPicPr>
          <p:cNvPr id="6" name="Picture 5"/>
          <p:cNvPicPr>
            <a:picLocks noChangeAspect="1"/>
          </p:cNvPicPr>
          <p:nvPr/>
        </p:nvPicPr>
        <p:blipFill>
          <a:blip r:embed="rId3"/>
          <a:stretch>
            <a:fillRect/>
          </a:stretch>
        </p:blipFill>
        <p:spPr>
          <a:xfrm>
            <a:off x="1751886" y="2027220"/>
            <a:ext cx="5219700" cy="4143375"/>
          </a:xfrm>
          <a:prstGeom prst="rect">
            <a:avLst/>
          </a:prstGeom>
        </p:spPr>
      </p:pic>
    </p:spTree>
    <p:extLst>
      <p:ext uri="{BB962C8B-B14F-4D97-AF65-F5344CB8AC3E}">
        <p14:creationId xmlns:p14="http://schemas.microsoft.com/office/powerpoint/2010/main" val="4052329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Mismatched Tunnel</a:t>
            </a:r>
            <a:endParaRPr lang="en-US" b="1" dirty="0"/>
          </a:p>
        </p:txBody>
      </p:sp>
      <p:pic>
        <p:nvPicPr>
          <p:cNvPr id="6" name="Picture 5"/>
          <p:cNvPicPr>
            <a:picLocks noChangeAspect="1"/>
          </p:cNvPicPr>
          <p:nvPr/>
        </p:nvPicPr>
        <p:blipFill>
          <a:blip r:embed="rId3"/>
          <a:stretch>
            <a:fillRect/>
          </a:stretch>
        </p:blipFill>
        <p:spPr>
          <a:xfrm>
            <a:off x="1756648" y="2027219"/>
            <a:ext cx="5210175" cy="4143375"/>
          </a:xfrm>
          <a:prstGeom prst="rect">
            <a:avLst/>
          </a:prstGeom>
        </p:spPr>
      </p:pic>
    </p:spTree>
    <p:extLst>
      <p:ext uri="{BB962C8B-B14F-4D97-AF65-F5344CB8AC3E}">
        <p14:creationId xmlns:p14="http://schemas.microsoft.com/office/powerpoint/2010/main" val="3120683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Mismatched Tunnel other way</a:t>
            </a:r>
            <a:endParaRPr lang="en-US" b="1" dirty="0"/>
          </a:p>
        </p:txBody>
      </p:sp>
      <p:pic>
        <p:nvPicPr>
          <p:cNvPr id="5" name="Picture 4"/>
          <p:cNvPicPr>
            <a:picLocks noChangeAspect="1"/>
          </p:cNvPicPr>
          <p:nvPr/>
        </p:nvPicPr>
        <p:blipFill>
          <a:blip r:embed="rId3"/>
          <a:stretch>
            <a:fillRect/>
          </a:stretch>
        </p:blipFill>
        <p:spPr>
          <a:xfrm>
            <a:off x="1756648" y="2027219"/>
            <a:ext cx="5210175" cy="4143375"/>
          </a:xfrm>
          <a:prstGeom prst="rect">
            <a:avLst/>
          </a:prstGeom>
        </p:spPr>
      </p:pic>
    </p:spTree>
    <p:extLst>
      <p:ext uri="{BB962C8B-B14F-4D97-AF65-F5344CB8AC3E}">
        <p14:creationId xmlns:p14="http://schemas.microsoft.com/office/powerpoint/2010/main" val="2743069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Stuck</a:t>
            </a:r>
            <a:endParaRPr lang="en-US" b="1" dirty="0"/>
          </a:p>
        </p:txBody>
      </p:sp>
      <p:pic>
        <p:nvPicPr>
          <p:cNvPr id="6" name="Picture 5"/>
          <p:cNvPicPr>
            <a:picLocks noChangeAspect="1"/>
          </p:cNvPicPr>
          <p:nvPr/>
        </p:nvPicPr>
        <p:blipFill>
          <a:blip r:embed="rId3"/>
          <a:stretch>
            <a:fillRect/>
          </a:stretch>
        </p:blipFill>
        <p:spPr>
          <a:xfrm>
            <a:off x="1688828" y="2027220"/>
            <a:ext cx="5257800" cy="4143375"/>
          </a:xfrm>
          <a:prstGeom prst="rect">
            <a:avLst/>
          </a:prstGeom>
        </p:spPr>
      </p:pic>
    </p:spTree>
    <p:extLst>
      <p:ext uri="{BB962C8B-B14F-4D97-AF65-F5344CB8AC3E}">
        <p14:creationId xmlns:p14="http://schemas.microsoft.com/office/powerpoint/2010/main" val="4091999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Tunnel</a:t>
            </a:r>
            <a:endParaRPr lang="en-US" b="1" dirty="0"/>
          </a:p>
        </p:txBody>
      </p:sp>
      <p:pic>
        <p:nvPicPr>
          <p:cNvPr id="8" name="Picture 7"/>
          <p:cNvPicPr>
            <a:picLocks noChangeAspect="1"/>
          </p:cNvPicPr>
          <p:nvPr/>
        </p:nvPicPr>
        <p:blipFill>
          <a:blip r:embed="rId3"/>
          <a:stretch>
            <a:fillRect/>
          </a:stretch>
        </p:blipFill>
        <p:spPr>
          <a:xfrm>
            <a:off x="1774553" y="1968542"/>
            <a:ext cx="5086350" cy="4143375"/>
          </a:xfrm>
          <a:prstGeom prst="rect">
            <a:avLst/>
          </a:prstGeom>
        </p:spPr>
      </p:pic>
    </p:spTree>
    <p:extLst>
      <p:ext uri="{BB962C8B-B14F-4D97-AF65-F5344CB8AC3E}">
        <p14:creationId xmlns:p14="http://schemas.microsoft.com/office/powerpoint/2010/main" val="2195879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Outline</a:t>
            </a:r>
          </a:p>
          <a:p>
            <a:pPr marL="342900" indent="-342900" algn="l">
              <a:buFont typeface="Arial" panose="020B0604020202020204" pitchFamily="34" charset="0"/>
              <a:buChar char="•"/>
            </a:pPr>
            <a:r>
              <a:rPr lang="en-US" b="1" dirty="0"/>
              <a:t>Data Generation</a:t>
            </a:r>
          </a:p>
          <a:p>
            <a:pPr marL="800100" lvl="1" indent="-342900" algn="l">
              <a:buFont typeface="Arial" panose="020B0604020202020204" pitchFamily="34" charset="0"/>
              <a:buChar char="•"/>
            </a:pPr>
            <a:r>
              <a:rPr lang="en-US" dirty="0"/>
              <a:t>Sensor reading</a:t>
            </a:r>
          </a:p>
          <a:p>
            <a:pPr marL="800100" lvl="1" indent="-342900" algn="l">
              <a:buFont typeface="Arial" panose="020B0604020202020204" pitchFamily="34" charset="0"/>
              <a:buChar char="•"/>
            </a:pPr>
            <a:r>
              <a:rPr lang="en-US" dirty="0" smtClean="0"/>
              <a:t>Filtering &amp; </a:t>
            </a:r>
            <a:r>
              <a:rPr lang="en-US" dirty="0"/>
              <a:t>Disturbance </a:t>
            </a:r>
            <a:r>
              <a:rPr lang="en-US" dirty="0" smtClean="0"/>
              <a:t>Rejection</a:t>
            </a:r>
          </a:p>
          <a:p>
            <a:pPr marL="800100" lvl="1" indent="-342900" algn="l">
              <a:buFont typeface="Arial" panose="020B0604020202020204" pitchFamily="34" charset="0"/>
              <a:buChar char="•"/>
            </a:pPr>
            <a:r>
              <a:rPr lang="en-US" dirty="0" smtClean="0"/>
              <a:t>Creating </a:t>
            </a:r>
            <a:r>
              <a:rPr lang="en-US" dirty="0"/>
              <a:t>a Data Frame</a:t>
            </a:r>
          </a:p>
          <a:p>
            <a:pPr marL="800100" lvl="1" indent="-342900" algn="l">
              <a:buFont typeface="Arial" panose="020B0604020202020204" pitchFamily="34" charset="0"/>
              <a:buChar char="•"/>
            </a:pPr>
            <a:r>
              <a:rPr lang="en-US" dirty="0" smtClean="0"/>
              <a:t>Normalization</a:t>
            </a:r>
            <a:endParaRPr lang="en-US" dirty="0"/>
          </a:p>
          <a:p>
            <a:pPr marL="342900" indent="-342900" algn="l">
              <a:buFont typeface="Arial" panose="020B0604020202020204" pitchFamily="34" charset="0"/>
              <a:buChar char="•"/>
            </a:pPr>
            <a:r>
              <a:rPr lang="en-US" b="1" dirty="0" smtClean="0"/>
              <a:t>Simulation and Generated paths</a:t>
            </a:r>
          </a:p>
          <a:p>
            <a:pPr marL="800100" lvl="1" indent="-342900" algn="l">
              <a:buFont typeface="Arial" panose="020B0604020202020204" pitchFamily="34" charset="0"/>
              <a:buChar char="•"/>
            </a:pPr>
            <a:r>
              <a:rPr lang="en-US" dirty="0" smtClean="0"/>
              <a:t>Kinematics Equations</a:t>
            </a:r>
          </a:p>
          <a:p>
            <a:pPr marL="800100" lvl="1" indent="-342900" algn="l">
              <a:buFont typeface="Arial" panose="020B0604020202020204" pitchFamily="34" charset="0"/>
              <a:buChar char="•"/>
            </a:pPr>
            <a:r>
              <a:rPr lang="en-US" dirty="0" smtClean="0"/>
              <a:t>Proposed paths for training</a:t>
            </a:r>
          </a:p>
          <a:p>
            <a:pPr marL="800100" lvl="1" indent="-342900" algn="l">
              <a:buFont typeface="Arial" panose="020B0604020202020204" pitchFamily="34" charset="0"/>
              <a:buChar char="•"/>
            </a:pPr>
            <a:r>
              <a:rPr lang="en-US" dirty="0"/>
              <a:t>Creating a Data </a:t>
            </a:r>
            <a:r>
              <a:rPr lang="en-US" dirty="0" smtClean="0"/>
              <a:t>Frame</a:t>
            </a:r>
          </a:p>
          <a:p>
            <a:pPr marL="342900" indent="-342900" algn="l">
              <a:buFont typeface="Arial" panose="020B0604020202020204" pitchFamily="34" charset="0"/>
              <a:buChar char="•"/>
            </a:pPr>
            <a:r>
              <a:rPr lang="en-US" b="1" dirty="0"/>
              <a:t>Identification</a:t>
            </a:r>
          </a:p>
          <a:p>
            <a:pPr marL="800100" lvl="1" indent="-342900" algn="l">
              <a:buFont typeface="Arial" panose="020B0604020202020204" pitchFamily="34" charset="0"/>
              <a:buChar char="•"/>
            </a:pPr>
            <a:r>
              <a:rPr lang="en-US" dirty="0"/>
              <a:t>Preparing Time </a:t>
            </a:r>
            <a:r>
              <a:rPr lang="en-US" dirty="0" smtClean="0"/>
              <a:t>series</a:t>
            </a:r>
          </a:p>
          <a:p>
            <a:pPr marL="800100" lvl="1" indent="-342900" algn="l">
              <a:buFont typeface="Arial" panose="020B0604020202020204" pitchFamily="34" charset="0"/>
              <a:buChar char="•"/>
            </a:pPr>
            <a:r>
              <a:rPr lang="en-US" dirty="0" smtClean="0"/>
              <a:t>Keras </a:t>
            </a:r>
            <a:r>
              <a:rPr lang="en-US" dirty="0"/>
              <a:t>model</a:t>
            </a:r>
          </a:p>
          <a:p>
            <a:pPr marL="800100" lvl="1" indent="-342900" algn="l">
              <a:buFont typeface="Arial" panose="020B0604020202020204" pitchFamily="34" charset="0"/>
              <a:buChar char="•"/>
            </a:pPr>
            <a:r>
              <a:rPr lang="en-US" dirty="0"/>
              <a:t>Evaluation and Testing </a:t>
            </a:r>
          </a:p>
          <a:p>
            <a:pPr marL="342900" indent="-342900" algn="l">
              <a:buFont typeface="Arial" panose="020B0604020202020204" pitchFamily="34" charset="0"/>
              <a:buChar char="•"/>
            </a:pPr>
            <a:r>
              <a:rPr lang="en-US" b="1" dirty="0" smtClean="0"/>
              <a:t>Controller</a:t>
            </a:r>
            <a:endParaRPr lang="en-US" b="1" dirty="0"/>
          </a:p>
          <a:p>
            <a:pPr marL="800100" lvl="1" indent="-342900" algn="l">
              <a:buFont typeface="Arial" panose="020B0604020202020204" pitchFamily="34" charset="0"/>
              <a:buChar char="•"/>
            </a:pPr>
            <a:r>
              <a:rPr lang="en-US" dirty="0" smtClean="0"/>
              <a:t>Data Manipulation and Preparation</a:t>
            </a:r>
            <a:endParaRPr lang="en-US" dirty="0"/>
          </a:p>
          <a:p>
            <a:pPr marL="800100" lvl="1" indent="-342900" algn="l">
              <a:buFont typeface="Arial" panose="020B0604020202020204" pitchFamily="34" charset="0"/>
              <a:buChar char="•"/>
            </a:pPr>
            <a:r>
              <a:rPr lang="en-US" dirty="0" smtClean="0"/>
              <a:t>LSTM</a:t>
            </a:r>
            <a:endParaRPr lang="en-US" dirty="0"/>
          </a:p>
        </p:txBody>
      </p:sp>
    </p:spTree>
    <p:extLst>
      <p:ext uri="{BB962C8B-B14F-4D97-AF65-F5344CB8AC3E}">
        <p14:creationId xmlns:p14="http://schemas.microsoft.com/office/powerpoint/2010/main" val="2204461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right</a:t>
            </a:r>
            <a:endParaRPr lang="en-US" b="1" dirty="0"/>
          </a:p>
        </p:txBody>
      </p:sp>
      <p:pic>
        <p:nvPicPr>
          <p:cNvPr id="3" name="Picture 2"/>
          <p:cNvPicPr>
            <a:picLocks noChangeAspect="1"/>
          </p:cNvPicPr>
          <p:nvPr/>
        </p:nvPicPr>
        <p:blipFill>
          <a:blip r:embed="rId3"/>
          <a:stretch>
            <a:fillRect/>
          </a:stretch>
        </p:blipFill>
        <p:spPr>
          <a:xfrm>
            <a:off x="2028825" y="2110347"/>
            <a:ext cx="5086350" cy="4143375"/>
          </a:xfrm>
          <a:prstGeom prst="rect">
            <a:avLst/>
          </a:prstGeom>
        </p:spPr>
      </p:pic>
    </p:spTree>
    <p:extLst>
      <p:ext uri="{BB962C8B-B14F-4D97-AF65-F5344CB8AC3E}">
        <p14:creationId xmlns:p14="http://schemas.microsoft.com/office/powerpoint/2010/main" val="1878985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left</a:t>
            </a:r>
            <a:endParaRPr lang="en-US" b="1" dirty="0"/>
          </a:p>
        </p:txBody>
      </p:sp>
      <p:pic>
        <p:nvPicPr>
          <p:cNvPr id="5" name="Picture 4"/>
          <p:cNvPicPr>
            <a:picLocks noChangeAspect="1"/>
          </p:cNvPicPr>
          <p:nvPr/>
        </p:nvPicPr>
        <p:blipFill>
          <a:blip r:embed="rId3"/>
          <a:stretch>
            <a:fillRect/>
          </a:stretch>
        </p:blipFill>
        <p:spPr>
          <a:xfrm>
            <a:off x="2028825" y="2110346"/>
            <a:ext cx="5086350" cy="4143375"/>
          </a:xfrm>
          <a:prstGeom prst="rect">
            <a:avLst/>
          </a:prstGeom>
        </p:spPr>
      </p:pic>
    </p:spTree>
    <p:extLst>
      <p:ext uri="{BB962C8B-B14F-4D97-AF65-F5344CB8AC3E}">
        <p14:creationId xmlns:p14="http://schemas.microsoft.com/office/powerpoint/2010/main" val="674309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smtClean="0"/>
              <a:t>Wide tunnel</a:t>
            </a:r>
            <a:endParaRPr lang="en-US" b="1" dirty="0"/>
          </a:p>
        </p:txBody>
      </p:sp>
      <p:pic>
        <p:nvPicPr>
          <p:cNvPr id="6" name="Picture 5"/>
          <p:cNvPicPr>
            <a:picLocks noChangeAspect="1"/>
          </p:cNvPicPr>
          <p:nvPr/>
        </p:nvPicPr>
        <p:blipFill>
          <a:blip r:embed="rId3"/>
          <a:stretch>
            <a:fillRect/>
          </a:stretch>
        </p:blipFill>
        <p:spPr>
          <a:xfrm>
            <a:off x="2028825" y="2110345"/>
            <a:ext cx="5086350" cy="4143375"/>
          </a:xfrm>
          <a:prstGeom prst="rect">
            <a:avLst/>
          </a:prstGeom>
        </p:spPr>
      </p:pic>
    </p:spTree>
    <p:extLst>
      <p:ext uri="{BB962C8B-B14F-4D97-AF65-F5344CB8AC3E}">
        <p14:creationId xmlns:p14="http://schemas.microsoft.com/office/powerpoint/2010/main" val="179555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Creating a Data Frame</a:t>
            </a:r>
          </a:p>
        </p:txBody>
      </p:sp>
      <p:sp>
        <p:nvSpPr>
          <p:cNvPr id="9" name="Rectangle 8"/>
          <p:cNvSpPr/>
          <p:nvPr/>
        </p:nvSpPr>
        <p:spPr>
          <a:xfrm>
            <a:off x="457200" y="1503382"/>
            <a:ext cx="6630726" cy="369332"/>
          </a:xfrm>
          <a:prstGeom prst="rect">
            <a:avLst/>
          </a:prstGeom>
        </p:spPr>
        <p:txBody>
          <a:bodyPr wrap="none">
            <a:spAutoFit/>
          </a:bodyPr>
          <a:lstStyle/>
          <a:p>
            <a:r>
              <a:rPr lang="en-US" dirty="0" smtClean="0"/>
              <a:t>Placing the resulting lists in a Data Frame and normalize it for trainin</a:t>
            </a:r>
            <a:r>
              <a:rPr lang="en-US" dirty="0"/>
              <a:t>g</a:t>
            </a:r>
            <a:endParaRPr lang="en-GB" dirty="0"/>
          </a:p>
        </p:txBody>
      </p:sp>
      <p:pic>
        <p:nvPicPr>
          <p:cNvPr id="2" name="Picture 1"/>
          <p:cNvPicPr>
            <a:picLocks noChangeAspect="1"/>
          </p:cNvPicPr>
          <p:nvPr/>
        </p:nvPicPr>
        <p:blipFill>
          <a:blip r:embed="rId3"/>
          <a:stretch>
            <a:fillRect/>
          </a:stretch>
        </p:blipFill>
        <p:spPr>
          <a:xfrm>
            <a:off x="457200" y="2104223"/>
            <a:ext cx="5982218" cy="723963"/>
          </a:xfrm>
          <a:prstGeom prst="rect">
            <a:avLst/>
          </a:prstGeom>
        </p:spPr>
      </p:pic>
      <p:pic>
        <p:nvPicPr>
          <p:cNvPr id="3" name="Picture 2"/>
          <p:cNvPicPr>
            <a:picLocks noChangeAspect="1"/>
          </p:cNvPicPr>
          <p:nvPr/>
        </p:nvPicPr>
        <p:blipFill>
          <a:blip r:embed="rId4"/>
          <a:stretch>
            <a:fillRect/>
          </a:stretch>
        </p:blipFill>
        <p:spPr>
          <a:xfrm>
            <a:off x="2442859" y="3257956"/>
            <a:ext cx="3368332" cy="3090178"/>
          </a:xfrm>
          <a:prstGeom prst="rect">
            <a:avLst/>
          </a:prstGeom>
        </p:spPr>
      </p:pic>
    </p:spTree>
    <p:extLst>
      <p:ext uri="{BB962C8B-B14F-4D97-AF65-F5344CB8AC3E}">
        <p14:creationId xmlns:p14="http://schemas.microsoft.com/office/powerpoint/2010/main" val="1057376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p>
        </p:txBody>
      </p:sp>
      <p:sp>
        <p:nvSpPr>
          <p:cNvPr id="9" name="Rectangle 8"/>
          <p:cNvSpPr/>
          <p:nvPr/>
        </p:nvSpPr>
        <p:spPr>
          <a:xfrm>
            <a:off x="457200" y="1322458"/>
            <a:ext cx="7468327" cy="1477328"/>
          </a:xfrm>
          <a:prstGeom prst="rect">
            <a:avLst/>
          </a:prstGeom>
        </p:spPr>
        <p:txBody>
          <a:bodyPr wrap="none">
            <a:spAutoFit/>
          </a:bodyPr>
          <a:lstStyle/>
          <a:p>
            <a:r>
              <a:rPr lang="en-GB" dirty="0" smtClean="0"/>
              <a:t>The dataset In hand is a time series in nature, so are to prepare it accordingly:</a:t>
            </a:r>
          </a:p>
          <a:p>
            <a:pPr marL="285750" indent="-285750">
              <a:buFont typeface="Arial" panose="020B0604020202020204" pitchFamily="34" charset="0"/>
              <a:buChar char="•"/>
            </a:pPr>
            <a:r>
              <a:rPr lang="en-GB" dirty="0" smtClean="0"/>
              <a:t>Inputs: PWM of the virtual wheels and coordinates of the last time step</a:t>
            </a:r>
          </a:p>
          <a:p>
            <a:pPr marL="285750" indent="-285750">
              <a:buFont typeface="Arial" panose="020B0604020202020204" pitchFamily="34" charset="0"/>
              <a:buChar char="•"/>
            </a:pPr>
            <a:r>
              <a:rPr lang="en-GB" dirty="0" smtClean="0"/>
              <a:t>output: X-Y position of the current time step</a:t>
            </a:r>
          </a:p>
          <a:p>
            <a:pPr marL="285750" indent="-285750">
              <a:buFont typeface="Arial" panose="020B0604020202020204" pitchFamily="34" charset="0"/>
              <a:buChar char="•"/>
            </a:pPr>
            <a:r>
              <a:rPr lang="en-GB" dirty="0" smtClean="0"/>
              <a:t>Input dimension: time series with 4 attributes</a:t>
            </a:r>
          </a:p>
          <a:p>
            <a:pPr marL="285750" indent="-285750">
              <a:buFont typeface="Arial" panose="020B0604020202020204" pitchFamily="34" charset="0"/>
              <a:buChar char="•"/>
            </a:pPr>
            <a:r>
              <a:rPr lang="en-GB" dirty="0" smtClean="0"/>
              <a:t>output </a:t>
            </a:r>
            <a:r>
              <a:rPr lang="en-GB" dirty="0"/>
              <a:t>dimension: time series with </a:t>
            </a:r>
            <a:r>
              <a:rPr lang="en-GB" dirty="0" smtClean="0"/>
              <a:t>2 attributes</a:t>
            </a:r>
            <a:endParaRPr lang="en-GB" dirty="0"/>
          </a:p>
        </p:txBody>
      </p:sp>
      <p:pic>
        <p:nvPicPr>
          <p:cNvPr id="5" name="Picture 4"/>
          <p:cNvPicPr>
            <a:picLocks noChangeAspect="1"/>
          </p:cNvPicPr>
          <p:nvPr/>
        </p:nvPicPr>
        <p:blipFill>
          <a:blip r:embed="rId3"/>
          <a:stretch>
            <a:fillRect/>
          </a:stretch>
        </p:blipFill>
        <p:spPr>
          <a:xfrm>
            <a:off x="457200" y="2838063"/>
            <a:ext cx="6069116" cy="3660534"/>
          </a:xfrm>
          <a:prstGeom prst="rect">
            <a:avLst/>
          </a:prstGeom>
        </p:spPr>
      </p:pic>
    </p:spTree>
    <p:extLst>
      <p:ext uri="{BB962C8B-B14F-4D97-AF65-F5344CB8AC3E}">
        <p14:creationId xmlns:p14="http://schemas.microsoft.com/office/powerpoint/2010/main" val="2130259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p>
        </p:txBody>
      </p:sp>
      <p:pic>
        <p:nvPicPr>
          <p:cNvPr id="4" name="Picture 3"/>
          <p:cNvPicPr>
            <a:picLocks noChangeAspect="1"/>
          </p:cNvPicPr>
          <p:nvPr/>
        </p:nvPicPr>
        <p:blipFill>
          <a:blip r:embed="rId3"/>
          <a:stretch>
            <a:fillRect/>
          </a:stretch>
        </p:blipFill>
        <p:spPr>
          <a:xfrm>
            <a:off x="457200" y="1369155"/>
            <a:ext cx="6298615" cy="5355583"/>
          </a:xfrm>
          <a:prstGeom prst="rect">
            <a:avLst/>
          </a:prstGeom>
        </p:spPr>
      </p:pic>
    </p:spTree>
    <p:extLst>
      <p:ext uri="{BB962C8B-B14F-4D97-AF65-F5344CB8AC3E}">
        <p14:creationId xmlns:p14="http://schemas.microsoft.com/office/powerpoint/2010/main" val="3067744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a:t>Keras model</a:t>
            </a:r>
          </a:p>
        </p:txBody>
      </p:sp>
      <p:sp>
        <p:nvSpPr>
          <p:cNvPr id="5" name="Rectangle 4"/>
          <p:cNvSpPr/>
          <p:nvPr/>
        </p:nvSpPr>
        <p:spPr>
          <a:xfrm>
            <a:off x="281167" y="1209992"/>
            <a:ext cx="8934818" cy="2169825"/>
          </a:xfrm>
          <a:prstGeom prst="rect">
            <a:avLst/>
          </a:prstGeom>
        </p:spPr>
        <p:txBody>
          <a:bodyPr wrap="none">
            <a:spAutoFit/>
          </a:bodyPr>
          <a:lstStyle/>
          <a:p>
            <a:pPr>
              <a:lnSpc>
                <a:spcPct val="150000"/>
              </a:lnSpc>
            </a:pPr>
            <a:r>
              <a:rPr lang="en-GB" dirty="0" smtClean="0"/>
              <a:t>Keeping universal approximation theorem in mind, a 3 layer MLP (1 hidden Layer) is sufficient</a:t>
            </a:r>
          </a:p>
          <a:p>
            <a:pPr>
              <a:lnSpc>
                <a:spcPct val="150000"/>
              </a:lnSpc>
            </a:pPr>
            <a:r>
              <a:rPr lang="en-GB" dirty="0" smtClean="0"/>
              <a:t>for approximation of any function. using tanh as activation because input data is signed.</a:t>
            </a:r>
          </a:p>
          <a:p>
            <a:pPr>
              <a:lnSpc>
                <a:spcPct val="150000"/>
              </a:lnSpc>
            </a:pPr>
            <a:r>
              <a:rPr lang="en-GB" dirty="0" smtClean="0"/>
              <a:t>In tests, not using dropouts, caused the validation loss to be less than training loss!</a:t>
            </a:r>
          </a:p>
          <a:p>
            <a:pPr>
              <a:lnSpc>
                <a:spcPct val="150000"/>
              </a:lnSpc>
            </a:pPr>
            <a:r>
              <a:rPr lang="en-GB" dirty="0" smtClean="0"/>
              <a:t>One </a:t>
            </a:r>
            <a:r>
              <a:rPr lang="en-GB" dirty="0" smtClean="0"/>
              <a:t>cause of this could be the huge dimension reduction from the input to the </a:t>
            </a:r>
            <a:r>
              <a:rPr lang="en-GB" smtClean="0"/>
              <a:t>hidden </a:t>
            </a:r>
            <a:r>
              <a:rPr lang="en-GB" smtClean="0"/>
              <a:t>layer.</a:t>
            </a:r>
            <a:endParaRPr lang="en-GB" dirty="0" smtClean="0"/>
          </a:p>
          <a:p>
            <a:pPr>
              <a:lnSpc>
                <a:spcPct val="150000"/>
              </a:lnSpc>
            </a:pPr>
            <a:r>
              <a:rPr lang="en-US" dirty="0" smtClean="0"/>
              <a:t>Using dropout helps to generalize the model more than before.</a:t>
            </a:r>
            <a:endParaRPr lang="en-GB" dirty="0" smtClean="0"/>
          </a:p>
        </p:txBody>
      </p:sp>
      <p:pic>
        <p:nvPicPr>
          <p:cNvPr id="2" name="Picture 1"/>
          <p:cNvPicPr>
            <a:picLocks noChangeAspect="1"/>
          </p:cNvPicPr>
          <p:nvPr/>
        </p:nvPicPr>
        <p:blipFill>
          <a:blip r:embed="rId3"/>
          <a:stretch>
            <a:fillRect/>
          </a:stretch>
        </p:blipFill>
        <p:spPr>
          <a:xfrm>
            <a:off x="4063455" y="4142590"/>
            <a:ext cx="3456336" cy="2524745"/>
          </a:xfrm>
          <a:prstGeom prst="rect">
            <a:avLst/>
          </a:prstGeom>
        </p:spPr>
      </p:pic>
      <p:pic>
        <p:nvPicPr>
          <p:cNvPr id="3" name="Picture 2"/>
          <p:cNvPicPr>
            <a:picLocks noChangeAspect="1"/>
          </p:cNvPicPr>
          <p:nvPr/>
        </p:nvPicPr>
        <p:blipFill>
          <a:blip r:embed="rId4"/>
          <a:stretch>
            <a:fillRect/>
          </a:stretch>
        </p:blipFill>
        <p:spPr>
          <a:xfrm>
            <a:off x="281167" y="3579297"/>
            <a:ext cx="3606255" cy="1242980"/>
          </a:xfrm>
          <a:prstGeom prst="rect">
            <a:avLst/>
          </a:prstGeom>
        </p:spPr>
      </p:pic>
    </p:spTree>
    <p:extLst>
      <p:ext uri="{BB962C8B-B14F-4D97-AF65-F5344CB8AC3E}">
        <p14:creationId xmlns:p14="http://schemas.microsoft.com/office/powerpoint/2010/main" val="31904647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a:t>Keras model</a:t>
            </a:r>
          </a:p>
        </p:txBody>
      </p:sp>
      <p:pic>
        <p:nvPicPr>
          <p:cNvPr id="4" name="Picture 3"/>
          <p:cNvPicPr>
            <a:picLocks noChangeAspect="1"/>
          </p:cNvPicPr>
          <p:nvPr/>
        </p:nvPicPr>
        <p:blipFill>
          <a:blip r:embed="rId3"/>
          <a:stretch>
            <a:fillRect/>
          </a:stretch>
        </p:blipFill>
        <p:spPr>
          <a:xfrm>
            <a:off x="457200" y="1571048"/>
            <a:ext cx="8204536" cy="424007"/>
          </a:xfrm>
          <a:prstGeom prst="rect">
            <a:avLst/>
          </a:prstGeom>
        </p:spPr>
      </p:pic>
      <p:pic>
        <p:nvPicPr>
          <p:cNvPr id="9" name="Picture 8"/>
          <p:cNvPicPr>
            <a:picLocks noChangeAspect="1"/>
          </p:cNvPicPr>
          <p:nvPr/>
        </p:nvPicPr>
        <p:blipFill>
          <a:blip r:embed="rId4"/>
          <a:stretch>
            <a:fillRect/>
          </a:stretch>
        </p:blipFill>
        <p:spPr>
          <a:xfrm>
            <a:off x="4023192" y="2112410"/>
            <a:ext cx="3533349" cy="2835404"/>
          </a:xfrm>
          <a:prstGeom prst="rect">
            <a:avLst/>
          </a:prstGeom>
        </p:spPr>
      </p:pic>
      <p:pic>
        <p:nvPicPr>
          <p:cNvPr id="10" name="Picture 9"/>
          <p:cNvPicPr>
            <a:picLocks noChangeAspect="1"/>
          </p:cNvPicPr>
          <p:nvPr/>
        </p:nvPicPr>
        <p:blipFill>
          <a:blip r:embed="rId5"/>
          <a:stretch>
            <a:fillRect/>
          </a:stretch>
        </p:blipFill>
        <p:spPr>
          <a:xfrm>
            <a:off x="242800" y="3760287"/>
            <a:ext cx="3698410" cy="2926568"/>
          </a:xfrm>
          <a:prstGeom prst="rect">
            <a:avLst/>
          </a:prstGeom>
        </p:spPr>
      </p:pic>
    </p:spTree>
    <p:extLst>
      <p:ext uri="{BB962C8B-B14F-4D97-AF65-F5344CB8AC3E}">
        <p14:creationId xmlns:p14="http://schemas.microsoft.com/office/powerpoint/2010/main" val="1625933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a:t>Keras</a:t>
            </a:r>
            <a:r>
              <a:rPr lang="en-US" b="1" dirty="0"/>
              <a:t> </a:t>
            </a:r>
            <a:r>
              <a:rPr lang="en-US" b="1" dirty="0" smtClean="0"/>
              <a:t>model</a:t>
            </a:r>
            <a:r>
              <a:rPr lang="fa-IR" b="1" dirty="0"/>
              <a:t> </a:t>
            </a:r>
            <a:r>
              <a:rPr lang="en-US" b="1" dirty="0" smtClean="0"/>
              <a:t>(without dropout)</a:t>
            </a:r>
            <a:endParaRPr lang="en-US" b="1" dirty="0"/>
          </a:p>
        </p:txBody>
      </p:sp>
      <p:pic>
        <p:nvPicPr>
          <p:cNvPr id="5" name="Picture 4"/>
          <p:cNvPicPr>
            <a:picLocks noChangeAspect="1"/>
          </p:cNvPicPr>
          <p:nvPr/>
        </p:nvPicPr>
        <p:blipFill>
          <a:blip r:embed="rId3"/>
          <a:stretch>
            <a:fillRect/>
          </a:stretch>
        </p:blipFill>
        <p:spPr>
          <a:xfrm>
            <a:off x="298154" y="3528698"/>
            <a:ext cx="3970678" cy="3142015"/>
          </a:xfrm>
          <a:prstGeom prst="rect">
            <a:avLst/>
          </a:prstGeom>
        </p:spPr>
      </p:pic>
      <p:pic>
        <p:nvPicPr>
          <p:cNvPr id="10" name="Picture 9"/>
          <p:cNvPicPr>
            <a:picLocks noChangeAspect="1"/>
          </p:cNvPicPr>
          <p:nvPr/>
        </p:nvPicPr>
        <p:blipFill>
          <a:blip r:embed="rId4"/>
          <a:stretch>
            <a:fillRect/>
          </a:stretch>
        </p:blipFill>
        <p:spPr>
          <a:xfrm>
            <a:off x="4351957" y="1344102"/>
            <a:ext cx="3921652" cy="3097833"/>
          </a:xfrm>
          <a:prstGeom prst="rect">
            <a:avLst/>
          </a:prstGeom>
        </p:spPr>
      </p:pic>
    </p:spTree>
    <p:extLst>
      <p:ext uri="{BB962C8B-B14F-4D97-AF65-F5344CB8AC3E}">
        <p14:creationId xmlns:p14="http://schemas.microsoft.com/office/powerpoint/2010/main" val="1239662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smtClean="0"/>
              <a:t>Creating a random test path </a:t>
            </a:r>
            <a:r>
              <a:rPr lang="en-GB" dirty="0"/>
              <a:t>and </a:t>
            </a:r>
            <a:r>
              <a:rPr lang="en-GB" dirty="0" smtClean="0"/>
              <a:t>pre-process it the same way</a:t>
            </a:r>
          </a:p>
        </p:txBody>
      </p:sp>
      <p:pic>
        <p:nvPicPr>
          <p:cNvPr id="4" name="Picture 3"/>
          <p:cNvPicPr>
            <a:picLocks noChangeAspect="1"/>
          </p:cNvPicPr>
          <p:nvPr/>
        </p:nvPicPr>
        <p:blipFill>
          <a:blip r:embed="rId3"/>
          <a:stretch>
            <a:fillRect/>
          </a:stretch>
        </p:blipFill>
        <p:spPr>
          <a:xfrm>
            <a:off x="320286" y="1878833"/>
            <a:ext cx="7144369" cy="4503810"/>
          </a:xfrm>
          <a:prstGeom prst="rect">
            <a:avLst/>
          </a:prstGeom>
        </p:spPr>
      </p:pic>
    </p:spTree>
    <p:extLst>
      <p:ext uri="{BB962C8B-B14F-4D97-AF65-F5344CB8AC3E}">
        <p14:creationId xmlns:p14="http://schemas.microsoft.com/office/powerpoint/2010/main" val="1438752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smtClean="0"/>
              <a:t>Sensor reading</a:t>
            </a:r>
            <a:endParaRPr lang="en-US" b="1" dirty="0"/>
          </a:p>
        </p:txBody>
      </p:sp>
      <p:sp>
        <p:nvSpPr>
          <p:cNvPr id="2" name="Rectangle 1"/>
          <p:cNvSpPr/>
          <p:nvPr/>
        </p:nvSpPr>
        <p:spPr>
          <a:xfrm>
            <a:off x="518042" y="1576899"/>
            <a:ext cx="7008072" cy="369332"/>
          </a:xfrm>
          <a:prstGeom prst="rect">
            <a:avLst/>
          </a:prstGeom>
        </p:spPr>
        <p:txBody>
          <a:bodyPr wrap="none">
            <a:spAutoFit/>
          </a:bodyPr>
          <a:lstStyle/>
          <a:p>
            <a:r>
              <a:rPr lang="en-US" dirty="0" smtClean="0"/>
              <a:t>Reading Data from ultrasonic sensors every 0.1s and appending in a list</a:t>
            </a:r>
            <a:endParaRPr lang="en-GB" dirty="0"/>
          </a:p>
        </p:txBody>
      </p:sp>
      <p:pic>
        <p:nvPicPr>
          <p:cNvPr id="3" name="Picture 2"/>
          <p:cNvPicPr>
            <a:picLocks noChangeAspect="1"/>
          </p:cNvPicPr>
          <p:nvPr/>
        </p:nvPicPr>
        <p:blipFill>
          <a:blip r:embed="rId3"/>
          <a:stretch>
            <a:fillRect/>
          </a:stretch>
        </p:blipFill>
        <p:spPr>
          <a:xfrm>
            <a:off x="623589" y="2091589"/>
            <a:ext cx="2980223" cy="986556"/>
          </a:xfrm>
          <a:prstGeom prst="rect">
            <a:avLst/>
          </a:prstGeom>
        </p:spPr>
      </p:pic>
      <p:pic>
        <p:nvPicPr>
          <p:cNvPr id="4" name="Picture 3"/>
          <p:cNvPicPr>
            <a:picLocks noChangeAspect="1"/>
          </p:cNvPicPr>
          <p:nvPr/>
        </p:nvPicPr>
        <p:blipFill>
          <a:blip r:embed="rId4"/>
          <a:stretch>
            <a:fillRect/>
          </a:stretch>
        </p:blipFill>
        <p:spPr>
          <a:xfrm>
            <a:off x="4572000" y="3528698"/>
            <a:ext cx="2414647" cy="2992153"/>
          </a:xfrm>
          <a:prstGeom prst="rect">
            <a:avLst/>
          </a:prstGeom>
        </p:spPr>
      </p:pic>
      <p:sp>
        <p:nvSpPr>
          <p:cNvPr id="7" name="Rectangle 6"/>
          <p:cNvSpPr/>
          <p:nvPr/>
        </p:nvSpPr>
        <p:spPr>
          <a:xfrm>
            <a:off x="4572000" y="3078145"/>
            <a:ext cx="2364045" cy="369332"/>
          </a:xfrm>
          <a:prstGeom prst="rect">
            <a:avLst/>
          </a:prstGeom>
        </p:spPr>
        <p:txBody>
          <a:bodyPr wrap="none">
            <a:spAutoFit/>
          </a:bodyPr>
          <a:lstStyle/>
          <a:p>
            <a:r>
              <a:rPr lang="en-US" dirty="0" smtClean="0"/>
              <a:t>Writing lists in .txt files</a:t>
            </a:r>
            <a:endParaRPr lang="en-GB" dirty="0"/>
          </a:p>
        </p:txBody>
      </p:sp>
    </p:spTree>
    <p:extLst>
      <p:ext uri="{BB962C8B-B14F-4D97-AF65-F5344CB8AC3E}">
        <p14:creationId xmlns:p14="http://schemas.microsoft.com/office/powerpoint/2010/main" val="921940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8" name="Picture 7"/>
          <p:cNvPicPr>
            <a:picLocks noChangeAspect="1"/>
          </p:cNvPicPr>
          <p:nvPr/>
        </p:nvPicPr>
        <p:blipFill>
          <a:blip r:embed="rId4"/>
          <a:stretch>
            <a:fillRect/>
          </a:stretch>
        </p:blipFill>
        <p:spPr>
          <a:xfrm>
            <a:off x="1825108" y="3075005"/>
            <a:ext cx="4668600" cy="3524921"/>
          </a:xfrm>
          <a:prstGeom prst="rect">
            <a:avLst/>
          </a:prstGeom>
        </p:spPr>
      </p:pic>
    </p:spTree>
    <p:extLst>
      <p:ext uri="{BB962C8B-B14F-4D97-AF65-F5344CB8AC3E}">
        <p14:creationId xmlns:p14="http://schemas.microsoft.com/office/powerpoint/2010/main" val="151263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Saving layers weights</a:t>
            </a:r>
            <a:endParaRPr lang="en-US" b="1" dirty="0"/>
          </a:p>
        </p:txBody>
      </p:sp>
      <p:pic>
        <p:nvPicPr>
          <p:cNvPr id="2" name="Picture 1"/>
          <p:cNvPicPr>
            <a:picLocks noChangeAspect="1"/>
          </p:cNvPicPr>
          <p:nvPr/>
        </p:nvPicPr>
        <p:blipFill>
          <a:blip r:embed="rId3"/>
          <a:stretch>
            <a:fillRect/>
          </a:stretch>
        </p:blipFill>
        <p:spPr>
          <a:xfrm>
            <a:off x="2261282" y="2322240"/>
            <a:ext cx="4621436" cy="905055"/>
          </a:xfrm>
          <a:prstGeom prst="rect">
            <a:avLst/>
          </a:prstGeom>
        </p:spPr>
      </p:pic>
    </p:spTree>
    <p:extLst>
      <p:ext uri="{BB962C8B-B14F-4D97-AF65-F5344CB8AC3E}">
        <p14:creationId xmlns:p14="http://schemas.microsoft.com/office/powerpoint/2010/main" val="2901543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4" name="Picture 3"/>
          <p:cNvPicPr>
            <a:picLocks noChangeAspect="1"/>
          </p:cNvPicPr>
          <p:nvPr/>
        </p:nvPicPr>
        <p:blipFill>
          <a:blip r:embed="rId3"/>
          <a:stretch>
            <a:fillRect/>
          </a:stretch>
        </p:blipFill>
        <p:spPr>
          <a:xfrm>
            <a:off x="330107" y="2037730"/>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272027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4" name="Picture 3"/>
          <p:cNvPicPr>
            <a:picLocks noChangeAspect="1"/>
          </p:cNvPicPr>
          <p:nvPr/>
        </p:nvPicPr>
        <p:blipFill>
          <a:blip r:embed="rId3"/>
          <a:stretch>
            <a:fillRect/>
          </a:stretch>
        </p:blipFill>
        <p:spPr>
          <a:xfrm>
            <a:off x="330107" y="2037730"/>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1801769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1200329"/>
          </a:xfrm>
          <a:prstGeom prst="rect">
            <a:avLst/>
          </a:prstGeom>
        </p:spPr>
        <p:txBody>
          <a:bodyPr wrap="square">
            <a:spAutoFit/>
          </a:bodyPr>
          <a:lstStyle/>
          <a:p>
            <a:r>
              <a:rPr lang="en-GB" dirty="0" smtClean="0"/>
              <a:t>As before we need to create time series from the data. For LSTM model we create time series of 4 inputs (sensor reading of the previous time step and PWM values of the current time step) in each time step.</a:t>
            </a:r>
          </a:p>
          <a:p>
            <a:r>
              <a:rPr lang="en-US" dirty="0" smtClean="0"/>
              <a:t>Concatenating to PWM values of the next time step in list, prepares the output for training.</a:t>
            </a:r>
            <a:endParaRPr lang="en-GB" dirty="0" smtClean="0"/>
          </a:p>
        </p:txBody>
      </p:sp>
      <p:pic>
        <p:nvPicPr>
          <p:cNvPr id="2" name="Picture 1"/>
          <p:cNvPicPr>
            <a:picLocks noChangeAspect="1"/>
          </p:cNvPicPr>
          <p:nvPr/>
        </p:nvPicPr>
        <p:blipFill>
          <a:blip r:embed="rId3"/>
          <a:stretch>
            <a:fillRect/>
          </a:stretch>
        </p:blipFill>
        <p:spPr>
          <a:xfrm>
            <a:off x="339625" y="2596135"/>
            <a:ext cx="8255920" cy="1637396"/>
          </a:xfrm>
          <a:prstGeom prst="rect">
            <a:avLst/>
          </a:prstGeom>
        </p:spPr>
      </p:pic>
      <p:pic>
        <p:nvPicPr>
          <p:cNvPr id="3" name="Picture 2"/>
          <p:cNvPicPr>
            <a:picLocks noChangeAspect="1"/>
          </p:cNvPicPr>
          <p:nvPr/>
        </p:nvPicPr>
        <p:blipFill>
          <a:blip r:embed="rId4"/>
          <a:stretch>
            <a:fillRect/>
          </a:stretch>
        </p:blipFill>
        <p:spPr>
          <a:xfrm>
            <a:off x="665140" y="4275373"/>
            <a:ext cx="6478916" cy="2521291"/>
          </a:xfrm>
          <a:prstGeom prst="rect">
            <a:avLst/>
          </a:prstGeom>
        </p:spPr>
      </p:pic>
    </p:spTree>
    <p:extLst>
      <p:ext uri="{BB962C8B-B14F-4D97-AF65-F5344CB8AC3E}">
        <p14:creationId xmlns:p14="http://schemas.microsoft.com/office/powerpoint/2010/main" val="4032485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646331"/>
          </a:xfrm>
          <a:prstGeom prst="rect">
            <a:avLst/>
          </a:prstGeom>
        </p:spPr>
        <p:txBody>
          <a:bodyPr wrap="square">
            <a:spAutoFit/>
          </a:bodyPr>
          <a:lstStyle/>
          <a:p>
            <a:r>
              <a:rPr lang="en-GB" dirty="0" smtClean="0"/>
              <a:t>Inputs to the LSTM (</a:t>
            </a:r>
            <a:r>
              <a:rPr lang="en-GB" dirty="0" err="1" smtClean="0"/>
              <a:t>cumulative_input_vectors</a:t>
            </a:r>
            <a:r>
              <a:rPr lang="en-GB" dirty="0" smtClean="0"/>
              <a:t>) must be of the same length. So padding is necessary.</a:t>
            </a:r>
          </a:p>
        </p:txBody>
      </p:sp>
      <p:pic>
        <p:nvPicPr>
          <p:cNvPr id="4" name="Picture 3"/>
          <p:cNvPicPr>
            <a:picLocks noChangeAspect="1"/>
          </p:cNvPicPr>
          <p:nvPr/>
        </p:nvPicPr>
        <p:blipFill>
          <a:blip r:embed="rId3"/>
          <a:stretch>
            <a:fillRect/>
          </a:stretch>
        </p:blipFill>
        <p:spPr>
          <a:xfrm>
            <a:off x="200207" y="2567079"/>
            <a:ext cx="8628399" cy="765318"/>
          </a:xfrm>
          <a:prstGeom prst="rect">
            <a:avLst/>
          </a:prstGeom>
        </p:spPr>
      </p:pic>
      <p:pic>
        <p:nvPicPr>
          <p:cNvPr id="6" name="Picture 5"/>
          <p:cNvPicPr>
            <a:picLocks noChangeAspect="1"/>
          </p:cNvPicPr>
          <p:nvPr/>
        </p:nvPicPr>
        <p:blipFill>
          <a:blip r:embed="rId4"/>
          <a:stretch>
            <a:fillRect/>
          </a:stretch>
        </p:blipFill>
        <p:spPr>
          <a:xfrm>
            <a:off x="389130" y="3715577"/>
            <a:ext cx="7038537" cy="2116229"/>
          </a:xfrm>
          <a:prstGeom prst="rect">
            <a:avLst/>
          </a:prstGeom>
        </p:spPr>
      </p:pic>
    </p:spTree>
    <p:extLst>
      <p:ext uri="{BB962C8B-B14F-4D97-AF65-F5344CB8AC3E}">
        <p14:creationId xmlns:p14="http://schemas.microsoft.com/office/powerpoint/2010/main" val="3433143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369332"/>
          </a:xfrm>
          <a:prstGeom prst="rect">
            <a:avLst/>
          </a:prstGeom>
        </p:spPr>
        <p:txBody>
          <a:bodyPr wrap="square">
            <a:spAutoFit/>
          </a:bodyPr>
          <a:lstStyle/>
          <a:p>
            <a:r>
              <a:rPr lang="en-GB" dirty="0" smtClean="0"/>
              <a:t>Inputs needs to be reshaped into a 3D array (LSTM requires 3 dimensions)</a:t>
            </a:r>
          </a:p>
        </p:txBody>
      </p:sp>
      <p:pic>
        <p:nvPicPr>
          <p:cNvPr id="2" name="Picture 1"/>
          <p:cNvPicPr>
            <a:picLocks noChangeAspect="1"/>
          </p:cNvPicPr>
          <p:nvPr/>
        </p:nvPicPr>
        <p:blipFill>
          <a:blip r:embed="rId3"/>
          <a:stretch>
            <a:fillRect/>
          </a:stretch>
        </p:blipFill>
        <p:spPr>
          <a:xfrm>
            <a:off x="334955" y="2080525"/>
            <a:ext cx="6896698" cy="2579594"/>
          </a:xfrm>
          <a:prstGeom prst="rect">
            <a:avLst/>
          </a:prstGeom>
        </p:spPr>
      </p:pic>
    </p:spTree>
    <p:extLst>
      <p:ext uri="{BB962C8B-B14F-4D97-AF65-F5344CB8AC3E}">
        <p14:creationId xmlns:p14="http://schemas.microsoft.com/office/powerpoint/2010/main" val="3273971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smtClean="0"/>
              <a:t>LSTM</a:t>
            </a: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17758" y="1618038"/>
            <a:ext cx="8528077" cy="925173"/>
          </a:xfrm>
          <a:prstGeom prst="rect">
            <a:avLst/>
          </a:prstGeom>
        </p:spPr>
      </p:pic>
      <p:pic>
        <p:nvPicPr>
          <p:cNvPr id="4" name="Picture 3"/>
          <p:cNvPicPr>
            <a:picLocks noChangeAspect="1"/>
          </p:cNvPicPr>
          <p:nvPr/>
        </p:nvPicPr>
        <p:blipFill>
          <a:blip r:embed="rId4"/>
          <a:stretch>
            <a:fillRect/>
          </a:stretch>
        </p:blipFill>
        <p:spPr>
          <a:xfrm>
            <a:off x="1078307" y="2855666"/>
            <a:ext cx="5692131" cy="2953464"/>
          </a:xfrm>
          <a:prstGeom prst="rect">
            <a:avLst/>
          </a:prstGeom>
        </p:spPr>
      </p:pic>
    </p:spTree>
    <p:extLst>
      <p:ext uri="{BB962C8B-B14F-4D97-AF65-F5344CB8AC3E}">
        <p14:creationId xmlns:p14="http://schemas.microsoft.com/office/powerpoint/2010/main" val="3395314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smtClean="0"/>
              <a:t>LSTM</a:t>
            </a: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17758" y="1618038"/>
            <a:ext cx="8528077" cy="925173"/>
          </a:xfrm>
          <a:prstGeom prst="rect">
            <a:avLst/>
          </a:prstGeom>
        </p:spPr>
      </p:pic>
      <p:pic>
        <p:nvPicPr>
          <p:cNvPr id="4" name="Picture 3"/>
          <p:cNvPicPr>
            <a:picLocks noChangeAspect="1"/>
          </p:cNvPicPr>
          <p:nvPr/>
        </p:nvPicPr>
        <p:blipFill>
          <a:blip r:embed="rId4"/>
          <a:stretch>
            <a:fillRect/>
          </a:stretch>
        </p:blipFill>
        <p:spPr>
          <a:xfrm>
            <a:off x="1078307" y="2855666"/>
            <a:ext cx="5692131" cy="2953464"/>
          </a:xfrm>
          <a:prstGeom prst="rect">
            <a:avLst/>
          </a:prstGeom>
        </p:spPr>
      </p:pic>
    </p:spTree>
    <p:extLst>
      <p:ext uri="{BB962C8B-B14F-4D97-AF65-F5344CB8AC3E}">
        <p14:creationId xmlns:p14="http://schemas.microsoft.com/office/powerpoint/2010/main" val="3303265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Filtering &amp; Disturbance </a:t>
            </a:r>
            <a:r>
              <a:rPr lang="en-US" b="1" dirty="0" smtClean="0"/>
              <a:t>Rejection</a:t>
            </a:r>
            <a:endParaRPr lang="en-US" b="1" dirty="0"/>
          </a:p>
        </p:txBody>
      </p:sp>
      <p:sp>
        <p:nvSpPr>
          <p:cNvPr id="2" name="Rectangle 1"/>
          <p:cNvSpPr/>
          <p:nvPr/>
        </p:nvSpPr>
        <p:spPr>
          <a:xfrm>
            <a:off x="518042" y="1576899"/>
            <a:ext cx="8356711" cy="369332"/>
          </a:xfrm>
          <a:prstGeom prst="rect">
            <a:avLst/>
          </a:prstGeom>
        </p:spPr>
        <p:txBody>
          <a:bodyPr wrap="none">
            <a:spAutoFit/>
          </a:bodyPr>
          <a:lstStyle/>
          <a:p>
            <a:r>
              <a:rPr lang="en-US" dirty="0" smtClean="0"/>
              <a:t>Using a simple first order filter or Kalman filter to damp the changes in sensor readings </a:t>
            </a:r>
            <a:endParaRPr lang="en-GB" dirty="0"/>
          </a:p>
        </p:txBody>
      </p:sp>
      <p:pic>
        <p:nvPicPr>
          <p:cNvPr id="5" name="Picture 4"/>
          <p:cNvPicPr>
            <a:picLocks noChangeAspect="1"/>
          </p:cNvPicPr>
          <p:nvPr/>
        </p:nvPicPr>
        <p:blipFill>
          <a:blip r:embed="rId3"/>
          <a:stretch>
            <a:fillRect/>
          </a:stretch>
        </p:blipFill>
        <p:spPr>
          <a:xfrm>
            <a:off x="651989" y="2139178"/>
            <a:ext cx="3274858" cy="1347278"/>
          </a:xfrm>
          <a:prstGeom prst="rect">
            <a:avLst/>
          </a:prstGeom>
        </p:spPr>
      </p:pic>
      <p:sp>
        <p:nvSpPr>
          <p:cNvPr id="8" name="Rectangle 7"/>
          <p:cNvSpPr/>
          <p:nvPr/>
        </p:nvSpPr>
        <p:spPr>
          <a:xfrm>
            <a:off x="4114800" y="2328369"/>
            <a:ext cx="4572000" cy="1200329"/>
          </a:xfrm>
          <a:prstGeom prst="rect">
            <a:avLst/>
          </a:prstGeom>
        </p:spPr>
        <p:txBody>
          <a:bodyPr>
            <a:spAutoFit/>
          </a:bodyPr>
          <a:lstStyle/>
          <a:p>
            <a:r>
              <a:rPr lang="en-GB" dirty="0"/>
              <a:t>[0, 236, 278, 277, 275, 274, 271, 82, 73, 335, 79, 75, 66, 63, 61, 60, 58, 64, 53, 51, 56, 52, 55, 44, 255, 244, 241, 46, 236, 234, 229, 97, 225, 223, 220, 217, 214, 212, 210, 209]</a:t>
            </a:r>
          </a:p>
        </p:txBody>
      </p:sp>
      <p:sp>
        <p:nvSpPr>
          <p:cNvPr id="9" name="Rectangle 8"/>
          <p:cNvSpPr/>
          <p:nvPr/>
        </p:nvSpPr>
        <p:spPr>
          <a:xfrm>
            <a:off x="4114800" y="2026712"/>
            <a:ext cx="2964401" cy="369332"/>
          </a:xfrm>
          <a:prstGeom prst="rect">
            <a:avLst/>
          </a:prstGeom>
        </p:spPr>
        <p:txBody>
          <a:bodyPr wrap="none">
            <a:spAutoFit/>
          </a:bodyPr>
          <a:lstStyle/>
          <a:p>
            <a:r>
              <a:rPr lang="en-US" dirty="0" smtClean="0"/>
              <a:t>Left sensor readings example:</a:t>
            </a:r>
            <a:endParaRPr lang="en-GB" dirty="0"/>
          </a:p>
        </p:txBody>
      </p:sp>
      <p:sp>
        <p:nvSpPr>
          <p:cNvPr id="10" name="Rectangle 9"/>
          <p:cNvSpPr/>
          <p:nvPr/>
        </p:nvSpPr>
        <p:spPr>
          <a:xfrm>
            <a:off x="518042" y="3788113"/>
            <a:ext cx="6941932" cy="369332"/>
          </a:xfrm>
          <a:prstGeom prst="rect">
            <a:avLst/>
          </a:prstGeom>
        </p:spPr>
        <p:txBody>
          <a:bodyPr wrap="square">
            <a:spAutoFit/>
          </a:bodyPr>
          <a:lstStyle/>
          <a:p>
            <a:r>
              <a:rPr lang="en-US" dirty="0"/>
              <a:t>Using a simple </a:t>
            </a:r>
            <a:r>
              <a:rPr lang="en-US" dirty="0" smtClean="0"/>
              <a:t>if </a:t>
            </a:r>
            <a:r>
              <a:rPr lang="en-GB" dirty="0" smtClean="0"/>
              <a:t>condition to discard huge disturbance</a:t>
            </a:r>
            <a:endParaRPr lang="en-GB" dirty="0"/>
          </a:p>
        </p:txBody>
      </p:sp>
      <p:pic>
        <p:nvPicPr>
          <p:cNvPr id="11" name="Picture 10"/>
          <p:cNvPicPr>
            <a:picLocks noChangeAspect="1"/>
          </p:cNvPicPr>
          <p:nvPr/>
        </p:nvPicPr>
        <p:blipFill>
          <a:blip r:embed="rId4"/>
          <a:stretch>
            <a:fillRect/>
          </a:stretch>
        </p:blipFill>
        <p:spPr>
          <a:xfrm>
            <a:off x="651989" y="4231112"/>
            <a:ext cx="2380798" cy="1010795"/>
          </a:xfrm>
          <a:prstGeom prst="rect">
            <a:avLst/>
          </a:prstGeom>
        </p:spPr>
      </p:pic>
      <p:sp>
        <p:nvSpPr>
          <p:cNvPr id="12" name="Rectangle 11"/>
          <p:cNvSpPr/>
          <p:nvPr/>
        </p:nvSpPr>
        <p:spPr>
          <a:xfrm>
            <a:off x="3032787" y="4136344"/>
            <a:ext cx="4572000" cy="1200329"/>
          </a:xfrm>
          <a:prstGeom prst="rect">
            <a:avLst/>
          </a:prstGeom>
        </p:spPr>
        <p:txBody>
          <a:bodyPr>
            <a:spAutoFit/>
          </a:bodyPr>
          <a:lstStyle/>
          <a:p>
            <a:r>
              <a:rPr lang="en-GB" dirty="0"/>
              <a:t>[100, 93, 90, 89, 87, 83, 80, 79, 77, 76, 75, 66, 63, 61, 60, 58, 55, 53, 51, 53, 54, 55, 57, 60, 65, 70, 74, 79, 83, 89, 97, 225, 223, 220, 217, 214, 212, 210, 209]</a:t>
            </a:r>
          </a:p>
        </p:txBody>
      </p:sp>
      <p:sp>
        <p:nvSpPr>
          <p:cNvPr id="13" name="Rectangle 12"/>
          <p:cNvSpPr/>
          <p:nvPr/>
        </p:nvSpPr>
        <p:spPr>
          <a:xfrm>
            <a:off x="518042" y="5684904"/>
            <a:ext cx="6941932" cy="369332"/>
          </a:xfrm>
          <a:prstGeom prst="rect">
            <a:avLst/>
          </a:prstGeom>
        </p:spPr>
        <p:txBody>
          <a:bodyPr wrap="square">
            <a:spAutoFit/>
          </a:bodyPr>
          <a:lstStyle/>
          <a:p>
            <a:r>
              <a:rPr lang="en-GB" dirty="0" smtClean="0"/>
              <a:t>Removing undesired data with hand!</a:t>
            </a:r>
            <a:endParaRPr lang="en-GB" dirty="0"/>
          </a:p>
        </p:txBody>
      </p:sp>
    </p:spTree>
    <p:extLst>
      <p:ext uri="{BB962C8B-B14F-4D97-AF65-F5344CB8AC3E}">
        <p14:creationId xmlns:p14="http://schemas.microsoft.com/office/powerpoint/2010/main" val="2910902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p>
        </p:txBody>
      </p:sp>
      <p:pic>
        <p:nvPicPr>
          <p:cNvPr id="14" name="Picture 13"/>
          <p:cNvPicPr>
            <a:picLocks noChangeAspect="1"/>
          </p:cNvPicPr>
          <p:nvPr/>
        </p:nvPicPr>
        <p:blipFill>
          <a:blip r:embed="rId3"/>
          <a:stretch>
            <a:fillRect/>
          </a:stretch>
        </p:blipFill>
        <p:spPr>
          <a:xfrm>
            <a:off x="518042" y="1984309"/>
            <a:ext cx="7950636" cy="2315128"/>
          </a:xfrm>
          <a:prstGeom prst="rect">
            <a:avLst/>
          </a:prstGeom>
        </p:spPr>
      </p:pic>
      <p:sp>
        <p:nvSpPr>
          <p:cNvPr id="15" name="Rectangle 14"/>
          <p:cNvSpPr/>
          <p:nvPr/>
        </p:nvSpPr>
        <p:spPr>
          <a:xfrm>
            <a:off x="518042" y="1576899"/>
            <a:ext cx="7931851" cy="369332"/>
          </a:xfrm>
          <a:prstGeom prst="rect">
            <a:avLst/>
          </a:prstGeom>
        </p:spPr>
        <p:txBody>
          <a:bodyPr wrap="none">
            <a:spAutoFit/>
          </a:bodyPr>
          <a:lstStyle/>
          <a:p>
            <a:r>
              <a:rPr lang="en-US" dirty="0" smtClean="0"/>
              <a:t>Reading .txt files, pad them to the same length and appending them in related lists</a:t>
            </a:r>
            <a:endParaRPr lang="en-GB" dirty="0"/>
          </a:p>
        </p:txBody>
      </p:sp>
      <p:sp>
        <p:nvSpPr>
          <p:cNvPr id="16" name="Rectangle 15"/>
          <p:cNvSpPr/>
          <p:nvPr/>
        </p:nvSpPr>
        <p:spPr>
          <a:xfrm>
            <a:off x="457200" y="4461734"/>
            <a:ext cx="1615314" cy="369332"/>
          </a:xfrm>
          <a:prstGeom prst="rect">
            <a:avLst/>
          </a:prstGeom>
        </p:spPr>
        <p:txBody>
          <a:bodyPr wrap="none">
            <a:spAutoFit/>
          </a:bodyPr>
          <a:lstStyle/>
          <a:p>
            <a:r>
              <a:rPr lang="en-US" dirty="0" smtClean="0"/>
              <a:t>Flatten 2D lists</a:t>
            </a:r>
            <a:endParaRPr lang="en-GB" dirty="0"/>
          </a:p>
        </p:txBody>
      </p:sp>
      <p:pic>
        <p:nvPicPr>
          <p:cNvPr id="7" name="Picture 6"/>
          <p:cNvPicPr>
            <a:picLocks noChangeAspect="1"/>
          </p:cNvPicPr>
          <p:nvPr/>
        </p:nvPicPr>
        <p:blipFill>
          <a:blip r:embed="rId4"/>
          <a:stretch>
            <a:fillRect/>
          </a:stretch>
        </p:blipFill>
        <p:spPr>
          <a:xfrm>
            <a:off x="518042" y="4885786"/>
            <a:ext cx="6923370" cy="731583"/>
          </a:xfrm>
          <a:prstGeom prst="rect">
            <a:avLst/>
          </a:prstGeom>
        </p:spPr>
      </p:pic>
    </p:spTree>
    <p:extLst>
      <p:ext uri="{BB962C8B-B14F-4D97-AF65-F5344CB8AC3E}">
        <p14:creationId xmlns:p14="http://schemas.microsoft.com/office/powerpoint/2010/main" val="856275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p>
        </p:txBody>
      </p:sp>
      <p:sp>
        <p:nvSpPr>
          <p:cNvPr id="16" name="Rectangle 15"/>
          <p:cNvSpPr/>
          <p:nvPr/>
        </p:nvSpPr>
        <p:spPr>
          <a:xfrm>
            <a:off x="457200" y="1493603"/>
            <a:ext cx="6035563" cy="369332"/>
          </a:xfrm>
          <a:prstGeom prst="rect">
            <a:avLst/>
          </a:prstGeom>
        </p:spPr>
        <p:txBody>
          <a:bodyPr wrap="none">
            <a:spAutoFit/>
          </a:bodyPr>
          <a:lstStyle/>
          <a:p>
            <a:r>
              <a:rPr lang="en-US" dirty="0" smtClean="0"/>
              <a:t>Using pandas to create a Data Frame for controller NN training</a:t>
            </a:r>
            <a:endParaRPr lang="en-GB" dirty="0"/>
          </a:p>
        </p:txBody>
      </p:sp>
      <p:pic>
        <p:nvPicPr>
          <p:cNvPr id="2" name="Picture 1"/>
          <p:cNvPicPr>
            <a:picLocks noChangeAspect="1"/>
          </p:cNvPicPr>
          <p:nvPr/>
        </p:nvPicPr>
        <p:blipFill>
          <a:blip r:embed="rId3"/>
          <a:stretch>
            <a:fillRect/>
          </a:stretch>
        </p:blipFill>
        <p:spPr>
          <a:xfrm>
            <a:off x="457200" y="1963248"/>
            <a:ext cx="6967023" cy="882639"/>
          </a:xfrm>
          <a:prstGeom prst="rect">
            <a:avLst/>
          </a:prstGeom>
        </p:spPr>
      </p:pic>
      <p:pic>
        <p:nvPicPr>
          <p:cNvPr id="3" name="Picture 2"/>
          <p:cNvPicPr>
            <a:picLocks noChangeAspect="1"/>
          </p:cNvPicPr>
          <p:nvPr/>
        </p:nvPicPr>
        <p:blipFill>
          <a:blip r:embed="rId4"/>
          <a:stretch>
            <a:fillRect/>
          </a:stretch>
        </p:blipFill>
        <p:spPr>
          <a:xfrm>
            <a:off x="2744126" y="3267383"/>
            <a:ext cx="3078747" cy="3090178"/>
          </a:xfrm>
          <a:prstGeom prst="rect">
            <a:avLst/>
          </a:prstGeom>
        </p:spPr>
      </p:pic>
    </p:spTree>
    <p:extLst>
      <p:ext uri="{BB962C8B-B14F-4D97-AF65-F5344CB8AC3E}">
        <p14:creationId xmlns:p14="http://schemas.microsoft.com/office/powerpoint/2010/main" val="4083512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Normalization</a:t>
            </a:r>
          </a:p>
        </p:txBody>
      </p:sp>
      <p:sp>
        <p:nvSpPr>
          <p:cNvPr id="16" name="Rectangle 15"/>
          <p:cNvSpPr/>
          <p:nvPr/>
        </p:nvSpPr>
        <p:spPr>
          <a:xfrm>
            <a:off x="457200" y="1312679"/>
            <a:ext cx="7721088" cy="1338828"/>
          </a:xfrm>
          <a:prstGeom prst="rect">
            <a:avLst/>
          </a:prstGeom>
        </p:spPr>
        <p:txBody>
          <a:bodyPr wrap="none">
            <a:spAutoFit/>
          </a:bodyPr>
          <a:lstStyle/>
          <a:p>
            <a:pPr>
              <a:lnSpc>
                <a:spcPct val="150000"/>
              </a:lnSpc>
            </a:pPr>
            <a:r>
              <a:rPr lang="en-US" dirty="0" smtClean="0"/>
              <a:t>Using Scikit-learn Library for normalizing dataset</a:t>
            </a:r>
          </a:p>
          <a:p>
            <a:pPr>
              <a:lnSpc>
                <a:spcPct val="150000"/>
              </a:lnSpc>
            </a:pPr>
            <a:r>
              <a:rPr lang="en-US" dirty="0" smtClean="0"/>
              <a:t>Two methods for normalization: Standard Scaling (more suitable for signed data)</a:t>
            </a:r>
          </a:p>
          <a:p>
            <a:pPr>
              <a:lnSpc>
                <a:spcPct val="150000"/>
              </a:lnSpc>
            </a:pPr>
            <a:r>
              <a:rPr lang="en-US" dirty="0"/>
              <a:t>	</a:t>
            </a:r>
            <a:r>
              <a:rPr lang="en-US" dirty="0" smtClean="0"/>
              <a:t>		      Min Max Scaling</a:t>
            </a:r>
            <a:endParaRPr lang="en-GB" dirty="0"/>
          </a:p>
        </p:txBody>
      </p:sp>
      <p:pic>
        <p:nvPicPr>
          <p:cNvPr id="3" name="Picture 2"/>
          <p:cNvPicPr>
            <a:picLocks noChangeAspect="1"/>
          </p:cNvPicPr>
          <p:nvPr/>
        </p:nvPicPr>
        <p:blipFill>
          <a:blip r:embed="rId3"/>
          <a:stretch>
            <a:fillRect/>
          </a:stretch>
        </p:blipFill>
        <p:spPr>
          <a:xfrm>
            <a:off x="457200" y="2820602"/>
            <a:ext cx="5048688" cy="3074936"/>
          </a:xfrm>
          <a:prstGeom prst="rect">
            <a:avLst/>
          </a:prstGeom>
        </p:spPr>
      </p:pic>
    </p:spTree>
    <p:extLst>
      <p:ext uri="{BB962C8B-B14F-4D97-AF65-F5344CB8AC3E}">
        <p14:creationId xmlns:p14="http://schemas.microsoft.com/office/powerpoint/2010/main" val="1871760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mc:AlternateContent xmlns:mc="http://schemas.openxmlformats.org/markup-compatibility/2006" xmlns:a14="http://schemas.microsoft.com/office/drawing/2010/main">
        <mc:Choice Requires="a14">
          <p:sp>
            <p:nvSpPr>
              <p:cNvPr id="2" name="TextBox 1"/>
              <p:cNvSpPr txBox="1"/>
              <p:nvPr/>
            </p:nvSpPr>
            <p:spPr>
              <a:xfrm>
                <a:off x="838607" y="1618537"/>
                <a:ext cx="965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𝑟</m:t>
                          </m:r>
                        </m:sub>
                      </m:sSub>
                      <m:r>
                        <a:rPr lang="en-GB" b="0" i="1" smtClean="0">
                          <a:latin typeface="Cambria Math" panose="02040503050406030204" pitchFamily="18" charset="0"/>
                        </a:rPr>
                        <m:t>𝑅</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838607" y="1618537"/>
                <a:ext cx="965585" cy="276999"/>
              </a:xfrm>
              <a:prstGeom prst="rect">
                <a:avLst/>
              </a:prstGeom>
              <a:blipFill>
                <a:blip r:embed="rId3"/>
                <a:stretch>
                  <a:fillRect l="-5696" r="-506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70846" y="1618536"/>
                <a:ext cx="9380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𝑙</m:t>
                          </m:r>
                        </m:sub>
                      </m:sSub>
                      <m:r>
                        <a:rPr lang="en-GB" b="0" i="1" smtClean="0">
                          <a:latin typeface="Cambria Math" panose="02040503050406030204" pitchFamily="18" charset="0"/>
                        </a:rPr>
                        <m:t>𝑅</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2070846" y="1618536"/>
                <a:ext cx="938077" cy="276999"/>
              </a:xfrm>
              <a:prstGeom prst="rect">
                <a:avLst/>
              </a:prstGeom>
              <a:blipFill>
                <a:blip r:embed="rId4"/>
                <a:stretch>
                  <a:fillRect l="-5844" r="-5195"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38607" y="1997353"/>
                <a:ext cx="1884042"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38607" y="1997353"/>
                <a:ext cx="1884042" cy="51674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61" y="1986424"/>
                <a:ext cx="192212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𝑦</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61" y="1986424"/>
                <a:ext cx="1922129" cy="51674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607" y="2615915"/>
                <a:ext cx="2564721" cy="563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𝜔</m:t>
                      </m:r>
                      <m:r>
                        <a:rPr lang="en-GB"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𝑙</m:t>
                              </m:r>
                            </m:sub>
                          </m:sSub>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𝑅</m:t>
                          </m:r>
                          <m:r>
                            <m:rPr>
                              <m:nor/>
                            </m:rPr>
                            <a:rPr lang="en-GB" i="1" dirty="0">
                              <a:latin typeface="Cambria Math" panose="02040503050406030204" pitchFamily="18" charset="0"/>
                            </a:rPr>
                            <m:t> </m:t>
                          </m:r>
                        </m:num>
                        <m:den>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𝑙</m:t>
                              </m:r>
                            </m:sub>
                          </m:sSub>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oMath>
                  </m:oMathPara>
                </a14:m>
                <a:endParaRPr lang="en-GB" i="1" dirty="0">
                  <a:latin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607" y="2615915"/>
                <a:ext cx="2564721" cy="56387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8606" y="3273004"/>
                <a:ext cx="2564721" cy="276999"/>
              </a:xfrm>
              <a:prstGeom prst="rect">
                <a:avLst/>
              </a:prstGeom>
              <a:noFill/>
            </p:spPr>
            <p:txBody>
              <a:bodyPr wrap="square" lIns="0" tIns="0" rIns="0" bIns="0" rtlCol="0">
                <a:spAutoFit/>
              </a:bodyPr>
              <a:lstStyle/>
              <a:p>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rPr>
                      <m:t>=</m:t>
                    </m:r>
                  </m:oMath>
                </a14:m>
                <a:r>
                  <a:rPr lang="en-GB" dirty="0"/>
                  <a:t> </a:t>
                </a:r>
                <a14:m>
                  <m:oMath xmlns:m="http://schemas.openxmlformats.org/officeDocument/2006/math">
                    <m:r>
                      <a:rPr lang="en-GB" i="1">
                        <a:latin typeface="Cambria Math" panose="02040503050406030204" pitchFamily="18" charset="0"/>
                      </a:rPr>
                      <m:t>𝜔</m:t>
                    </m:r>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m:t>
                        </m:r>
                      </m:e>
                      <m:sub>
                        <m:r>
                          <a:rPr lang="en-GB" b="0" i="1" smtClean="0">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8606" y="3273004"/>
                <a:ext cx="2564721" cy="276999"/>
              </a:xfrm>
              <a:prstGeom prst="rect">
                <a:avLst/>
              </a:prstGeom>
              <a:blipFill>
                <a:blip r:embed="rId8"/>
                <a:stretch>
                  <a:fillRect l="-2381" b="-15556"/>
                </a:stretch>
              </a:blipFill>
            </p:spPr>
            <p:txBody>
              <a:bodyPr/>
              <a:lstStyle/>
              <a:p>
                <a:r>
                  <a:rPr lang="en-GB">
                    <a:noFill/>
                  </a:rPr>
                  <a:t> </a:t>
                </a:r>
              </a:p>
            </p:txBody>
          </p:sp>
        </mc:Fallback>
      </mc:AlternateContent>
    </p:spTree>
    <p:extLst>
      <p:ext uri="{BB962C8B-B14F-4D97-AF65-F5344CB8AC3E}">
        <p14:creationId xmlns:p14="http://schemas.microsoft.com/office/powerpoint/2010/main" val="2793902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p:pic>
        <p:nvPicPr>
          <p:cNvPr id="3" name="Picture 2"/>
          <p:cNvPicPr>
            <a:picLocks noChangeAspect="1"/>
          </p:cNvPicPr>
          <p:nvPr/>
        </p:nvPicPr>
        <p:blipFill>
          <a:blip r:embed="rId3"/>
          <a:stretch>
            <a:fillRect/>
          </a:stretch>
        </p:blipFill>
        <p:spPr>
          <a:xfrm>
            <a:off x="518028" y="1491690"/>
            <a:ext cx="4675275" cy="5067739"/>
          </a:xfrm>
          <a:prstGeom prst="rect">
            <a:avLst/>
          </a:prstGeom>
        </p:spPr>
      </p:pic>
    </p:spTree>
    <p:extLst>
      <p:ext uri="{BB962C8B-B14F-4D97-AF65-F5344CB8AC3E}">
        <p14:creationId xmlns:p14="http://schemas.microsoft.com/office/powerpoint/2010/main" val="29726172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126c5a3e97488d8c5e8f72d12e4694eb4d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912</Words>
  <Application>Microsoft Office PowerPoint</Application>
  <PresentationFormat>On-screen Show (4:3)</PresentationFormat>
  <Paragraphs>144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Mobile robot  obstacle avoidance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www.Ghalamo.com</dc:creator>
  <dc:description>www.Ghalamo.com</dc:description>
  <cp:lastModifiedBy>sina rabiee</cp:lastModifiedBy>
  <cp:revision>39</cp:revision>
  <dcterms:created xsi:type="dcterms:W3CDTF">2016-04-13T20:14:55Z</dcterms:created>
  <dcterms:modified xsi:type="dcterms:W3CDTF">2023-01-16T09:53:56Z</dcterms:modified>
</cp:coreProperties>
</file>